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2"/>
  </p:sldMasterIdLst>
  <p:notesMasterIdLst>
    <p:notesMasterId r:id="rId26"/>
  </p:notesMasterIdLst>
  <p:sldIdLst>
    <p:sldId id="286" r:id="rId3"/>
    <p:sldId id="287" r:id="rId4"/>
    <p:sldId id="256"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18"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81305" autoAdjust="0"/>
  </p:normalViewPr>
  <p:slideViewPr>
    <p:cSldViewPr>
      <p:cViewPr varScale="1">
        <p:scale>
          <a:sx n="64" d="100"/>
          <a:sy n="64" d="100"/>
        </p:scale>
        <p:origin x="-7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891945-9A7D-4A6E-8A30-A44EFE93E07D}" type="datetimeFigureOut">
              <a:rPr lang="en-US" smtClean="0"/>
              <a:pPr/>
              <a:t>11/13/11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5E1DC0-005C-4B20-9286-B14DEB9F6200}" type="slidenum">
              <a:rPr lang="en-US" smtClean="0"/>
              <a:pPr/>
              <a:t>‹#›</a:t>
            </a:fld>
            <a:endParaRPr lang="en-US"/>
          </a:p>
        </p:txBody>
      </p:sp>
    </p:spTree>
    <p:extLst>
      <p:ext uri="{BB962C8B-B14F-4D97-AF65-F5344CB8AC3E}">
        <p14:creationId xmlns:p14="http://schemas.microsoft.com/office/powerpoint/2010/main" val="16005668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Edit the topic by double-clicking on </a:t>
            </a:r>
            <a:r>
              <a:rPr lang="en-US" b="1" dirty="0" smtClean="0"/>
              <a:t>Type</a:t>
            </a:r>
            <a:r>
              <a:rPr lang="en-US" b="1" baseline="0" dirty="0" smtClean="0"/>
              <a:t> the topic here</a:t>
            </a:r>
            <a:r>
              <a:rPr lang="en-US" b="0" baseline="0" dirty="0" smtClean="0"/>
              <a:t>.</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Double-click</a:t>
            </a:r>
            <a:r>
              <a:rPr lang="en-US" baseline="0" dirty="0" smtClean="0"/>
              <a:t> on each topic at the top to edit it.</a:t>
            </a:r>
            <a:endParaRPr lang="en-US" dirty="0" smtClean="0"/>
          </a:p>
          <a:p>
            <a:r>
              <a:rPr lang="en-US" dirty="0" smtClean="0"/>
              <a:t>The numbers are all hyperlinked to the questions.  The hyperlinks only</a:t>
            </a:r>
            <a:r>
              <a:rPr lang="en-US" baseline="0" dirty="0" smtClean="0"/>
              <a:t> work in the Slide Show view.  Type Shift and F5 simultaneously to test your links.</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 each</a:t>
            </a:r>
            <a:r>
              <a:rPr lang="en-US" baseline="0" dirty="0" smtClean="0"/>
              <a:t> question slide, you can double-click the white text to add a question. </a:t>
            </a:r>
          </a:p>
          <a:p>
            <a:r>
              <a:rPr lang="en-US" i="1" baseline="0" dirty="0" smtClean="0"/>
              <a:t>Take special care to not press Delete before editing the text, as it will remove the animations and possibly the formatting. </a:t>
            </a:r>
          </a:p>
          <a:p>
            <a:r>
              <a:rPr lang="en-US" baseline="0" dirty="0" smtClean="0"/>
              <a:t>To insert pictures, shapes, or Clip Art, too, go to the Insert ribbon. </a:t>
            </a:r>
          </a:p>
          <a:p>
            <a:r>
              <a:rPr lang="en-US" baseline="0" dirty="0" smtClean="0"/>
              <a:t>Double-click on the black text to enter the answer. The house in the bottom left corner will allow the students to return to Slide 2, where the question board is found.</a:t>
            </a:r>
          </a:p>
          <a:p>
            <a:r>
              <a:rPr lang="en-US" baseline="0" dirty="0" smtClean="0"/>
              <a:t>Make sure to change your Topic section at the top of your slides, too.</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Template</a:t>
            </a:r>
            <a:r>
              <a:rPr lang="en-US" baseline="0" dirty="0" smtClean="0"/>
              <a:t> designed by Theresa M. Dyson</a:t>
            </a:r>
          </a:p>
          <a:p>
            <a:r>
              <a:rPr lang="en-US" baseline="0" dirty="0" smtClean="0"/>
              <a:t>Computer Resource Specialist, Virginia Beach City Public Schools</a:t>
            </a:r>
          </a:p>
          <a:p>
            <a:r>
              <a:rPr lang="en-US" baseline="0" dirty="0" smtClean="0"/>
              <a:t>Adjunct Professor, Tidewater Community College</a:t>
            </a:r>
            <a:endParaRPr lang="en-US" dirty="0"/>
          </a:p>
        </p:txBody>
      </p:sp>
      <p:sp>
        <p:nvSpPr>
          <p:cNvPr id="4" name="Slide Number Placeholder 3"/>
          <p:cNvSpPr>
            <a:spLocks noGrp="1"/>
          </p:cNvSpPr>
          <p:nvPr>
            <p:ph type="sldNum" sz="quarter" idx="10"/>
          </p:nvPr>
        </p:nvSpPr>
        <p:spPr/>
        <p:txBody>
          <a:bodyPr/>
          <a:lstStyle/>
          <a:p>
            <a:fld id="{965E1DC0-005C-4B20-9286-B14DEB9F6200}"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FC6FB8D-18B7-46BA-B582-EF44C41ADDCF}"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FB8D-18B7-46BA-B582-EF44C41ADDCF}"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FB8D-18B7-46BA-B582-EF44C41ADDCF}"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C6FB8D-18B7-46BA-B582-EF44C41ADDCF}"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FC6FB8D-18B7-46BA-B582-EF44C41ADDCF}" type="datetimeFigureOut">
              <a:rPr lang="en-US" smtClean="0"/>
              <a:pPr/>
              <a:t>11/13/11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FC6FB8D-18B7-46BA-B582-EF44C41ADDCF}"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FC6FB8D-18B7-46BA-B582-EF44C41ADDCF}" type="datetimeFigureOut">
              <a:rPr lang="en-US" smtClean="0"/>
              <a:pPr/>
              <a:t>11/13/11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C6FB8D-18B7-46BA-B582-EF44C41ADDCF}" type="datetimeFigureOut">
              <a:rPr lang="en-US" smtClean="0"/>
              <a:pPr/>
              <a:t>11/13/11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C6FB8D-18B7-46BA-B582-EF44C41ADDCF}" type="datetimeFigureOut">
              <a:rPr lang="en-US" smtClean="0"/>
              <a:pPr/>
              <a:t>11/13/11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C6FB8D-18B7-46BA-B582-EF44C41ADDCF}"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FC6FB8D-18B7-46BA-B582-EF44C41ADDCF}" type="datetimeFigureOut">
              <a:rPr lang="en-US" smtClean="0"/>
              <a:pPr/>
              <a:t>11/13/11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2D9F60-F67A-4B4E-BDF8-37902935806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000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6FB8D-18B7-46BA-B582-EF44C41ADDCF}" type="datetimeFigureOut">
              <a:rPr lang="en-US" smtClean="0"/>
              <a:pPr/>
              <a:t>11/13/11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2D9F60-F67A-4B4E-BDF8-37902935806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image" Target="../media/image2.jpg"/><Relationship Id="rId5" Type="http://schemas.openxmlformats.org/officeDocument/2006/relationships/image" Target="../media/image3.jpg"/><Relationship Id="rId6" Type="http://schemas.openxmlformats.org/officeDocument/2006/relationships/image" Target="../media/image4.gif"/><Relationship Id="rId7"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 Id="rId3" Type="http://schemas.openxmlformats.org/officeDocument/2006/relationships/image" Target="../media/image4.gi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2.xml.rels><?xml version="1.0" encoding="UTF-8" standalone="yes"?>
<Relationships xmlns="http://schemas.openxmlformats.org/package/2006/relationships"><Relationship Id="rId9" Type="http://schemas.openxmlformats.org/officeDocument/2006/relationships/slide" Target="slide14.xml"/><Relationship Id="rId20" Type="http://schemas.openxmlformats.org/officeDocument/2006/relationships/slide" Target="slide12.xml"/><Relationship Id="rId21" Type="http://schemas.openxmlformats.org/officeDocument/2006/relationships/slide" Target="slide17.xml"/><Relationship Id="rId22" Type="http://schemas.openxmlformats.org/officeDocument/2006/relationships/slide" Target="slide22.xml"/><Relationship Id="rId10" Type="http://schemas.openxmlformats.org/officeDocument/2006/relationships/slide" Target="slide19.xml"/><Relationship Id="rId11" Type="http://schemas.openxmlformats.org/officeDocument/2006/relationships/slide" Target="slide5.xml"/><Relationship Id="rId12" Type="http://schemas.openxmlformats.org/officeDocument/2006/relationships/slide" Target="slide10.xml"/><Relationship Id="rId13" Type="http://schemas.openxmlformats.org/officeDocument/2006/relationships/slide" Target="slide15.xml"/><Relationship Id="rId14" Type="http://schemas.openxmlformats.org/officeDocument/2006/relationships/slide" Target="slide20.xml"/><Relationship Id="rId15" Type="http://schemas.openxmlformats.org/officeDocument/2006/relationships/slide" Target="slide6.xml"/><Relationship Id="rId16" Type="http://schemas.openxmlformats.org/officeDocument/2006/relationships/slide" Target="slide23.xml"/><Relationship Id="rId17" Type="http://schemas.openxmlformats.org/officeDocument/2006/relationships/slide" Target="slide16.xml"/><Relationship Id="rId18" Type="http://schemas.openxmlformats.org/officeDocument/2006/relationships/slide" Target="slide21.xml"/><Relationship Id="rId19" Type="http://schemas.openxmlformats.org/officeDocument/2006/relationships/slide" Target="slide7.xml"/><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slide" Target="slide3.xml"/><Relationship Id="rId4" Type="http://schemas.openxmlformats.org/officeDocument/2006/relationships/slide" Target="slide8.xml"/><Relationship Id="rId5" Type="http://schemas.openxmlformats.org/officeDocument/2006/relationships/slide" Target="slide13.xml"/><Relationship Id="rId6" Type="http://schemas.openxmlformats.org/officeDocument/2006/relationships/slide" Target="slide18.xml"/><Relationship Id="rId7" Type="http://schemas.openxmlformats.org/officeDocument/2006/relationships/slide" Target="slide4.xml"/><Relationship Id="rId8" Type="http://schemas.openxmlformats.org/officeDocument/2006/relationships/slide" Target="slide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slide" Target="slid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slide" Target="slide11.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4" Type="http://schemas.openxmlformats.org/officeDocument/2006/relationships/image" Target="../media/image2.jp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 Id="rId3"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slide" Target="slide2.xml"/><Relationship Id="rId3"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scene3d>
              <a:camera prst="orthographicFront"/>
              <a:lightRig rig="soft" dir="t">
                <a:rot lat="0" lon="0" rev="10800000"/>
              </a:lightRig>
            </a:scene3d>
            <a:sp3d>
              <a:bevelT w="27940" h="12700"/>
              <a:contourClr>
                <a:srgbClr val="DDDDDD"/>
              </a:contourClr>
            </a:sp3d>
          </a:bodyPr>
          <a:lstStyle/>
          <a:p>
            <a:r>
              <a:rPr lang="en-US" sz="9600" b="1" spc="150" dirty="0" smtClean="0">
                <a:ln w="11430"/>
                <a:solidFill>
                  <a:srgbClr val="F8F8F8"/>
                </a:solidFill>
                <a:effectLst>
                  <a:outerShdw blurRad="25400" algn="tl" rotWithShape="0">
                    <a:srgbClr val="000000">
                      <a:alpha val="43000"/>
                    </a:srgbClr>
                  </a:outerShdw>
                </a:effectLst>
              </a:rPr>
              <a:t>“Jeopardy”</a:t>
            </a:r>
            <a:endParaRPr lang="en-US" sz="9600" b="1" spc="150" dirty="0">
              <a:ln w="11430"/>
              <a:solidFill>
                <a:srgbClr val="F8F8F8"/>
              </a:solidFill>
              <a:effectLst>
                <a:outerShdw blurRad="25400" algn="tl" rotWithShape="0">
                  <a:srgbClr val="000000">
                    <a:alpha val="43000"/>
                  </a:srgbClr>
                </a:outerShdw>
              </a:effectLst>
            </a:endParaRPr>
          </a:p>
        </p:txBody>
      </p:sp>
      <p:sp>
        <p:nvSpPr>
          <p:cNvPr id="3" name="Subtitle 2"/>
          <p:cNvSpPr>
            <a:spLocks noGrp="1"/>
          </p:cNvSpPr>
          <p:nvPr>
            <p:ph type="subTitle" idx="1"/>
          </p:nvPr>
        </p:nvSpPr>
        <p:spPr/>
        <p:txBody>
          <a:bodyPr>
            <a:normAutofit/>
          </a:bodyPr>
          <a:lstStyle/>
          <a:p>
            <a:r>
              <a:rPr lang="en-US" dirty="0" smtClean="0"/>
              <a:t>Weather Tools</a:t>
            </a:r>
            <a:endParaRPr lang="en-US" dirty="0"/>
          </a:p>
        </p:txBody>
      </p:sp>
      <p:pic>
        <p:nvPicPr>
          <p:cNvPr id="4" name="Picture 3" descr="precision_barome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91400" y="228600"/>
            <a:ext cx="1528763" cy="1524000"/>
          </a:xfrm>
          <a:prstGeom prst="rect">
            <a:avLst/>
          </a:prstGeom>
        </p:spPr>
      </p:pic>
      <p:pic>
        <p:nvPicPr>
          <p:cNvPr id="5" name="Picture 4" descr="wind15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91400" y="5029200"/>
            <a:ext cx="1528010" cy="1548384"/>
          </a:xfrm>
          <a:prstGeom prst="rect">
            <a:avLst/>
          </a:prstGeom>
        </p:spPr>
      </p:pic>
      <p:pic>
        <p:nvPicPr>
          <p:cNvPr id="6" name="Picture 5" descr="Rain guage.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8600" y="228600"/>
            <a:ext cx="1447800" cy="1524000"/>
          </a:xfrm>
          <a:prstGeom prst="rect">
            <a:avLst/>
          </a:prstGeom>
        </p:spPr>
      </p:pic>
      <p:pic>
        <p:nvPicPr>
          <p:cNvPr id="7" name="Picture 6" descr="46693_anemometer_lg.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8600" y="5105400"/>
            <a:ext cx="1447799" cy="1523999"/>
          </a:xfrm>
          <a:prstGeom prst="rect">
            <a:avLst/>
          </a:prstGeom>
        </p:spPr>
      </p:pic>
      <p:pic>
        <p:nvPicPr>
          <p:cNvPr id="8" name="Picture 7" descr="refridgerator-thermometer-l.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57600" y="4876800"/>
            <a:ext cx="1600200" cy="18288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B : </a:t>
            </a:r>
            <a:r>
              <a:rPr lang="en-US" b="1" dirty="0" smtClean="0">
                <a:ln w="50800"/>
                <a:solidFill>
                  <a:schemeClr val="bg1">
                    <a:shade val="50000"/>
                  </a:schemeClr>
                </a:solidFill>
              </a:rPr>
              <a:t>300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What do we know from a wind vane?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114800"/>
            <a:ext cx="4038600" cy="2011363"/>
          </a:xfrm>
        </p:spPr>
        <p:txBody>
          <a:bodyPr/>
          <a:lstStyle/>
          <a:p>
            <a:pPr algn="ctr">
              <a:buNone/>
            </a:pPr>
            <a:r>
              <a:rPr lang="en-US" dirty="0" smtClean="0"/>
              <a:t>The Direction of the wind.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B : </a:t>
            </a:r>
            <a:r>
              <a:rPr lang="en-US" b="1" dirty="0" smtClean="0">
                <a:ln w="50800"/>
                <a:solidFill>
                  <a:schemeClr val="bg1">
                    <a:shade val="50000"/>
                  </a:schemeClr>
                </a:solidFill>
              </a:rPr>
              <a:t>400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What are the five weather tools we learned about today and how can we use each one??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5105400" y="3886200"/>
            <a:ext cx="4038600" cy="2667000"/>
          </a:xfrm>
        </p:spPr>
        <p:txBody>
          <a:bodyPr/>
          <a:lstStyle/>
          <a:p>
            <a:pPr algn="ctr">
              <a:buNone/>
            </a:pPr>
            <a:r>
              <a:rPr lang="en-US" dirty="0" smtClean="0"/>
              <a:t>Thermometer</a:t>
            </a:r>
          </a:p>
          <a:p>
            <a:pPr algn="ctr">
              <a:buNone/>
            </a:pPr>
            <a:r>
              <a:rPr lang="en-US" dirty="0" smtClean="0"/>
              <a:t>Wind Vane</a:t>
            </a:r>
          </a:p>
          <a:p>
            <a:pPr algn="ctr">
              <a:buNone/>
            </a:pPr>
            <a:r>
              <a:rPr lang="en-US" dirty="0" smtClean="0"/>
              <a:t>Anemometer</a:t>
            </a:r>
          </a:p>
          <a:p>
            <a:pPr algn="ctr">
              <a:buNone/>
            </a:pPr>
            <a:r>
              <a:rPr lang="en-US" dirty="0" smtClean="0"/>
              <a:t>Barometer</a:t>
            </a:r>
          </a:p>
          <a:p>
            <a:pPr algn="ctr">
              <a:buNone/>
            </a:pPr>
            <a:r>
              <a:rPr lang="en-US" dirty="0" smtClean="0"/>
              <a:t>Rain Gauge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animEffect transition="in" filter="fade">
                                      <p:cBhvr>
                                        <p:cTn id="19" dur="3000"/>
                                        <p:tgtEl>
                                          <p:spTgt spid="6">
                                            <p:txEl>
                                              <p:pRg st="1" end="1"/>
                                            </p:txEl>
                                          </p:spTgt>
                                        </p:tgtEl>
                                      </p:cBhvr>
                                    </p:animEffect>
                                    <p:anim calcmode="lin" valueType="num">
                                      <p:cBhvr>
                                        <p:cTn id="20" dur="3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1" dur="2700" decel="100000" fill="hold"/>
                                        <p:tgtEl>
                                          <p:spTgt spid="6">
                                            <p:txEl>
                                              <p:pRg st="1" end="1"/>
                                            </p:txEl>
                                          </p:spTgt>
                                        </p:tgtEl>
                                        <p:attrNameLst>
                                          <p:attrName>ppt_y</p:attrName>
                                        </p:attrNameLst>
                                      </p:cBhvr>
                                      <p:tavLst>
                                        <p:tav tm="0">
                                          <p:val>
                                            <p:strVal val="#ppt_y+1"/>
                                          </p:val>
                                        </p:tav>
                                        <p:tav tm="100000">
                                          <p:val>
                                            <p:strVal val="#ppt_y-.03"/>
                                          </p:val>
                                        </p:tav>
                                      </p:tavLst>
                                    </p:anim>
                                    <p:anim calcmode="lin" valueType="num">
                                      <p:cBhvr>
                                        <p:cTn id="22" dur="300" accel="100000" fill="hold">
                                          <p:stCondLst>
                                            <p:cond delay="2700"/>
                                          </p:stCondLst>
                                        </p:cTn>
                                        <p:tgtEl>
                                          <p:spTgt spid="6">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fade">
                                      <p:cBhvr>
                                        <p:cTn id="27" dur="3000"/>
                                        <p:tgtEl>
                                          <p:spTgt spid="6">
                                            <p:txEl>
                                              <p:pRg st="2" end="2"/>
                                            </p:txEl>
                                          </p:spTgt>
                                        </p:tgtEl>
                                      </p:cBhvr>
                                    </p:animEffect>
                                    <p:anim calcmode="lin" valueType="num">
                                      <p:cBhvr>
                                        <p:cTn id="28" dur="3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29" dur="2700" decel="100000" fill="hold"/>
                                        <p:tgtEl>
                                          <p:spTgt spid="6">
                                            <p:txEl>
                                              <p:pRg st="2" end="2"/>
                                            </p:txEl>
                                          </p:spTgt>
                                        </p:tgtEl>
                                        <p:attrNameLst>
                                          <p:attrName>ppt_y</p:attrName>
                                        </p:attrNameLst>
                                      </p:cBhvr>
                                      <p:tavLst>
                                        <p:tav tm="0">
                                          <p:val>
                                            <p:strVal val="#ppt_y+1"/>
                                          </p:val>
                                        </p:tav>
                                        <p:tav tm="100000">
                                          <p:val>
                                            <p:strVal val="#ppt_y-.03"/>
                                          </p:val>
                                        </p:tav>
                                      </p:tavLst>
                                    </p:anim>
                                    <p:anim calcmode="lin" valueType="num">
                                      <p:cBhvr>
                                        <p:cTn id="30" dur="300" accel="100000" fill="hold">
                                          <p:stCondLst>
                                            <p:cond delay="2700"/>
                                          </p:stCondLst>
                                        </p:cTn>
                                        <p:tgtEl>
                                          <p:spTgt spid="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6">
                                            <p:txEl>
                                              <p:pRg st="3" end="3"/>
                                            </p:txEl>
                                          </p:spTgt>
                                        </p:tgtEl>
                                        <p:attrNameLst>
                                          <p:attrName>style.visibility</p:attrName>
                                        </p:attrNameLst>
                                      </p:cBhvr>
                                      <p:to>
                                        <p:strVal val="visible"/>
                                      </p:to>
                                    </p:set>
                                    <p:animEffect transition="in" filter="fade">
                                      <p:cBhvr>
                                        <p:cTn id="35" dur="3000"/>
                                        <p:tgtEl>
                                          <p:spTgt spid="6">
                                            <p:txEl>
                                              <p:pRg st="3" end="3"/>
                                            </p:txEl>
                                          </p:spTgt>
                                        </p:tgtEl>
                                      </p:cBhvr>
                                    </p:animEffect>
                                    <p:anim calcmode="lin" valueType="num">
                                      <p:cBhvr>
                                        <p:cTn id="36" dur="3000" fill="hold"/>
                                        <p:tgtEl>
                                          <p:spTgt spid="6">
                                            <p:txEl>
                                              <p:pRg st="3" end="3"/>
                                            </p:txEl>
                                          </p:spTgt>
                                        </p:tgtEl>
                                        <p:attrNameLst>
                                          <p:attrName>ppt_x</p:attrName>
                                        </p:attrNameLst>
                                      </p:cBhvr>
                                      <p:tavLst>
                                        <p:tav tm="0">
                                          <p:val>
                                            <p:strVal val="#ppt_x"/>
                                          </p:val>
                                        </p:tav>
                                        <p:tav tm="100000">
                                          <p:val>
                                            <p:strVal val="#ppt_x"/>
                                          </p:val>
                                        </p:tav>
                                      </p:tavLst>
                                    </p:anim>
                                    <p:anim calcmode="lin" valueType="num">
                                      <p:cBhvr>
                                        <p:cTn id="37" dur="2700" decel="100000" fill="hold"/>
                                        <p:tgtEl>
                                          <p:spTgt spid="6">
                                            <p:txEl>
                                              <p:pRg st="3" end="3"/>
                                            </p:txEl>
                                          </p:spTgt>
                                        </p:tgtEl>
                                        <p:attrNameLst>
                                          <p:attrName>ppt_y</p:attrName>
                                        </p:attrNameLst>
                                      </p:cBhvr>
                                      <p:tavLst>
                                        <p:tav tm="0">
                                          <p:val>
                                            <p:strVal val="#ppt_y+1"/>
                                          </p:val>
                                        </p:tav>
                                        <p:tav tm="100000">
                                          <p:val>
                                            <p:strVal val="#ppt_y-.03"/>
                                          </p:val>
                                        </p:tav>
                                      </p:tavLst>
                                    </p:anim>
                                    <p:anim calcmode="lin" valueType="num">
                                      <p:cBhvr>
                                        <p:cTn id="38" dur="300" accel="100000" fill="hold">
                                          <p:stCondLst>
                                            <p:cond delay="2700"/>
                                          </p:stCondLst>
                                        </p:cTn>
                                        <p:tgtEl>
                                          <p:spTgt spid="6">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7" presetClass="entr" presetSubtype="0" fill="hold" grpId="0" nodeType="clickEffect">
                                  <p:stCondLst>
                                    <p:cond delay="0"/>
                                  </p:stCondLst>
                                  <p:childTnLst>
                                    <p:set>
                                      <p:cBhvr>
                                        <p:cTn id="42" dur="1" fill="hold">
                                          <p:stCondLst>
                                            <p:cond delay="0"/>
                                          </p:stCondLst>
                                        </p:cTn>
                                        <p:tgtEl>
                                          <p:spTgt spid="6">
                                            <p:txEl>
                                              <p:pRg st="4" end="4"/>
                                            </p:txEl>
                                          </p:spTgt>
                                        </p:tgtEl>
                                        <p:attrNameLst>
                                          <p:attrName>style.visibility</p:attrName>
                                        </p:attrNameLst>
                                      </p:cBhvr>
                                      <p:to>
                                        <p:strVal val="visible"/>
                                      </p:to>
                                    </p:set>
                                    <p:animEffect transition="in" filter="fade">
                                      <p:cBhvr>
                                        <p:cTn id="43" dur="3000"/>
                                        <p:tgtEl>
                                          <p:spTgt spid="6">
                                            <p:txEl>
                                              <p:pRg st="4" end="4"/>
                                            </p:txEl>
                                          </p:spTgt>
                                        </p:tgtEl>
                                      </p:cBhvr>
                                    </p:animEffect>
                                    <p:anim calcmode="lin" valueType="num">
                                      <p:cBhvr>
                                        <p:cTn id="44" dur="3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45" dur="2700" decel="100000" fill="hold"/>
                                        <p:tgtEl>
                                          <p:spTgt spid="6">
                                            <p:txEl>
                                              <p:pRg st="4" end="4"/>
                                            </p:txEl>
                                          </p:spTgt>
                                        </p:tgtEl>
                                        <p:attrNameLst>
                                          <p:attrName>ppt_y</p:attrName>
                                        </p:attrNameLst>
                                      </p:cBhvr>
                                      <p:tavLst>
                                        <p:tav tm="0">
                                          <p:val>
                                            <p:strVal val="#ppt_y+1"/>
                                          </p:val>
                                        </p:tav>
                                        <p:tav tm="100000">
                                          <p:val>
                                            <p:strVal val="#ppt_y-.03"/>
                                          </p:val>
                                        </p:tav>
                                      </p:tavLst>
                                    </p:anim>
                                    <p:anim calcmode="lin" valueType="num">
                                      <p:cBhvr>
                                        <p:cTn id="46" dur="300" accel="100000" fill="hold">
                                          <p:stCondLst>
                                            <p:cond delay="2700"/>
                                          </p:stCondLst>
                                        </p:cTn>
                                        <p:tgtEl>
                                          <p:spTgt spid="6">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B : </a:t>
            </a:r>
            <a:r>
              <a:rPr lang="en-US" b="1" dirty="0" smtClean="0">
                <a:ln w="50800"/>
                <a:solidFill>
                  <a:schemeClr val="bg1">
                    <a:shade val="50000"/>
                  </a:schemeClr>
                </a:solidFill>
              </a:rPr>
              <a:t>500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weather tool that measures wind speed.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Anemometer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C : 100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This is 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Thermometer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refridgerator-thermometer-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4600" y="2743200"/>
            <a:ext cx="2384565" cy="3046944"/>
          </a:xfrm>
          <a:prstGeom prst="rect">
            <a:avLst/>
          </a:prstGeom>
        </p:spPr>
      </p:pic>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C : </a:t>
            </a:r>
            <a:r>
              <a:rPr lang="en-US" b="1" dirty="0" smtClean="0">
                <a:ln w="50800"/>
                <a:solidFill>
                  <a:schemeClr val="bg1">
                    <a:shade val="50000"/>
                  </a:schemeClr>
                </a:solidFill>
              </a:rPr>
              <a:t>200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Describe an Anemometer</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A weather tool that measures wind speed.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C : 300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weather tool that tells us the direction of the wind</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Wind Vane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C : </a:t>
            </a:r>
            <a:r>
              <a:rPr lang="en-US" b="1" dirty="0" smtClean="0">
                <a:ln w="50800"/>
                <a:solidFill>
                  <a:schemeClr val="bg1">
                    <a:shade val="50000"/>
                  </a:schemeClr>
                </a:solidFill>
              </a:rPr>
              <a:t>400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Analyze why we need rain gauges.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724400" y="4876800"/>
            <a:ext cx="4038600" cy="1630363"/>
          </a:xfrm>
        </p:spPr>
        <p:txBody>
          <a:bodyPr/>
          <a:lstStyle/>
          <a:p>
            <a:pPr algn="ctr">
              <a:buNone/>
            </a:pPr>
            <a:r>
              <a:rPr lang="en-US" dirty="0" smtClean="0"/>
              <a:t>Open Answer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C : </a:t>
            </a:r>
            <a:r>
              <a:rPr lang="en-US" b="1" dirty="0" smtClean="0">
                <a:ln w="50800"/>
                <a:solidFill>
                  <a:schemeClr val="bg1">
                    <a:shade val="50000"/>
                  </a:schemeClr>
                </a:solidFill>
              </a:rPr>
              <a:t>500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Imagine we did not have these weather tools, how would our life be?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Open Answer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D : 100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This is 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Anemometer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46693_anemometer_lg.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2743200"/>
            <a:ext cx="2704665" cy="3124200"/>
          </a:xfrm>
          <a:prstGeom prst="rect">
            <a:avLst/>
          </a:prstGeom>
        </p:spPr>
      </p:pic>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D : </a:t>
            </a:r>
            <a:r>
              <a:rPr lang="en-US" b="1" dirty="0" smtClean="0">
                <a:ln w="50800"/>
                <a:solidFill>
                  <a:schemeClr val="bg1">
                    <a:shade val="50000"/>
                  </a:schemeClr>
                </a:solidFill>
              </a:rPr>
              <a:t>200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normAutofit/>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Barometers are important because…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2133600"/>
          </a:xfrm>
        </p:spPr>
        <p:txBody>
          <a:bodyPr>
            <a:normAutofit/>
          </a:bodyPr>
          <a:lstStyle/>
          <a:p>
            <a:pPr algn="ctr">
              <a:buNone/>
            </a:pPr>
            <a:r>
              <a:rPr lang="en-US" dirty="0" smtClean="0"/>
              <a:t>They measure air pressure. This helps predict good or bad weather.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363464981"/>
              </p:ext>
            </p:extLst>
          </p:nvPr>
        </p:nvGraphicFramePr>
        <p:xfrm>
          <a:off x="228600" y="228602"/>
          <a:ext cx="8610600" cy="6324600"/>
        </p:xfrm>
        <a:graphic>
          <a:graphicData uri="http://schemas.openxmlformats.org/drawingml/2006/table">
            <a:tbl>
              <a:tblPr firstRow="1" bandRow="1">
                <a:tableStyleId>{B301B821-A1FF-4177-AEE7-76D212191A09}</a:tableStyleId>
              </a:tblPr>
              <a:tblGrid>
                <a:gridCol w="2152650"/>
                <a:gridCol w="2152650"/>
                <a:gridCol w="2152650"/>
                <a:gridCol w="2152650"/>
              </a:tblGrid>
              <a:tr h="1054100">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A</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B</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C</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c>
                  <a:txBody>
                    <a:bodyPr/>
                    <a:lstStyle/>
                    <a:p>
                      <a:pPr algn="ctr"/>
                      <a:r>
                        <a:rPr lang="en-US" sz="2400" dirty="0" smtClean="0">
                          <a:solidFill>
                            <a:sysClr val="windowText" lastClr="000000"/>
                          </a:solidFill>
                          <a:effectLst>
                            <a:reflection blurRad="6350" stA="55000" endA="50" endPos="85000" dist="29997" dir="5400000" sy="-100000" algn="bl" rotWithShape="0"/>
                          </a:effectLst>
                          <a:latin typeface="Comic Sans MS" pitchFamily="66" charset="0"/>
                        </a:rPr>
                        <a:t>D</a:t>
                      </a:r>
                      <a:endParaRPr lang="en-US" sz="2400" dirty="0">
                        <a:solidFill>
                          <a:sysClr val="windowText" lastClr="000000"/>
                        </a:solidFill>
                        <a:effectLst>
                          <a:reflection blurRad="6350" stA="55000" endA="50" endPos="85000" dist="29997" dir="5400000" sy="-100000" algn="bl" rotWithShape="0"/>
                        </a:effectLst>
                        <a:latin typeface="Comic Sans MS" pitchFamily="66" charset="0"/>
                      </a:endParaRPr>
                    </a:p>
                  </a:txBody>
                  <a:tcPr anchor="ct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tcPr>
                </a:tc>
              </a:tr>
              <a:tr h="1054100">
                <a:tc>
                  <a:txBody>
                    <a:bodyPr/>
                    <a:lstStyle/>
                    <a:p>
                      <a:pPr algn="ctr"/>
                      <a:r>
                        <a:rPr lang="en-US" sz="3200" dirty="0" smtClean="0">
                          <a:solidFill>
                            <a:srgbClr val="0000FF"/>
                          </a:solidFill>
                          <a:latin typeface="Comic Sans MS" pitchFamily="66" charset="0"/>
                          <a:hlinkClick r:id="rId3" action="ppaction://hlinksldjump"/>
                        </a:rPr>
                        <a:t>1</a:t>
                      </a:r>
                      <a:r>
                        <a:rPr lang="en-US" sz="3200" dirty="0" smtClean="0">
                          <a:solidFill>
                            <a:srgbClr val="0000FF"/>
                          </a:solidFill>
                          <a:latin typeface="Comic Sans MS" pitchFamily="66" charset="0"/>
                        </a:rPr>
                        <a:t>00</a:t>
                      </a:r>
                      <a:endParaRPr lang="en-US" sz="3200" b="1" dirty="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4" action="ppaction://hlinksldjump"/>
                        </a:rPr>
                        <a:t>1</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5" action="ppaction://hlinksldjump"/>
                        </a:rPr>
                        <a:t>1</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6" action="ppaction://hlinksldjump"/>
                        </a:rPr>
                        <a:t>1</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r>
              <a:tr h="1054100">
                <a:tc>
                  <a:txBody>
                    <a:bodyPr/>
                    <a:lstStyle/>
                    <a:p>
                      <a:pPr algn="ctr"/>
                      <a:r>
                        <a:rPr lang="en-US" sz="3200" dirty="0" smtClean="0">
                          <a:solidFill>
                            <a:srgbClr val="0000FF"/>
                          </a:solidFill>
                          <a:latin typeface="Comic Sans MS" pitchFamily="66" charset="0"/>
                          <a:hlinkClick r:id="rId7" action="ppaction://hlinksldjump"/>
                        </a:rPr>
                        <a:t>2</a:t>
                      </a:r>
                      <a:r>
                        <a:rPr lang="en-US" sz="3200" dirty="0" smtClean="0">
                          <a:solidFill>
                            <a:srgbClr val="0000FF"/>
                          </a:solidFill>
                          <a:latin typeface="Comic Sans MS" pitchFamily="66" charset="0"/>
                        </a:rPr>
                        <a:t>00</a:t>
                      </a:r>
                      <a:endParaRPr lang="en-US" sz="3200" b="1" dirty="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8" action="ppaction://hlinksldjump"/>
                        </a:rPr>
                        <a:t>2</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9" action="ppaction://hlinksldjump"/>
                        </a:rPr>
                        <a:t>2</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0" action="ppaction://hlinksldjump"/>
                        </a:rPr>
                        <a:t>2</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r>
              <a:tr h="1054100">
                <a:tc>
                  <a:txBody>
                    <a:bodyPr/>
                    <a:lstStyle/>
                    <a:p>
                      <a:pPr algn="ctr"/>
                      <a:r>
                        <a:rPr lang="en-US" sz="3200" dirty="0" smtClean="0">
                          <a:solidFill>
                            <a:srgbClr val="0000FF"/>
                          </a:solidFill>
                          <a:latin typeface="Comic Sans MS" pitchFamily="66" charset="0"/>
                          <a:hlinkClick r:id="rId11" action="ppaction://hlinksldjump"/>
                        </a:rPr>
                        <a:t>3</a:t>
                      </a:r>
                      <a:r>
                        <a:rPr lang="en-US" sz="3200" dirty="0" smtClean="0">
                          <a:solidFill>
                            <a:srgbClr val="0000FF"/>
                          </a:solidFill>
                          <a:latin typeface="Comic Sans MS" pitchFamily="66" charset="0"/>
                        </a:rPr>
                        <a:t>00</a:t>
                      </a:r>
                      <a:endParaRPr lang="en-US" sz="3200" b="1" dirty="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2" action="ppaction://hlinksldjump"/>
                        </a:rPr>
                        <a:t>3</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3" action="ppaction://hlinksldjump"/>
                        </a:rPr>
                        <a:t>3</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4" action="ppaction://hlinksldjump"/>
                        </a:rPr>
                        <a:t>3</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r>
              <a:tr h="10541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5" action="ppaction://hlinksldjump"/>
                        </a:rPr>
                        <a:t>4</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6" action="ppaction://hlinksldjump"/>
                        </a:rPr>
                        <a:t>4</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7" action="ppaction://hlinksldjump"/>
                        </a:rPr>
                        <a:t>4</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8" action="ppaction://hlinksldjump"/>
                        </a:rPr>
                        <a:t>4</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r>
              <a:tr h="105410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19" action="ppaction://hlinksldjump"/>
                        </a:rPr>
                        <a:t>5</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20" action="ppaction://hlinksldjump"/>
                        </a:rPr>
                        <a:t>5</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21" action="ppaction://hlinksldjump"/>
                        </a:rPr>
                        <a:t>5</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3200" dirty="0" smtClean="0">
                          <a:solidFill>
                            <a:srgbClr val="0000FF"/>
                          </a:solidFill>
                          <a:latin typeface="Comic Sans MS" pitchFamily="66" charset="0"/>
                          <a:hlinkClick r:id="rId22" action="ppaction://hlinksldjump"/>
                        </a:rPr>
                        <a:t>5</a:t>
                      </a:r>
                      <a:r>
                        <a:rPr lang="en-US" sz="3200" dirty="0" smtClean="0">
                          <a:solidFill>
                            <a:srgbClr val="0000FF"/>
                          </a:solidFill>
                          <a:latin typeface="Comic Sans MS" pitchFamily="66" charset="0"/>
                        </a:rPr>
                        <a:t>00</a:t>
                      </a:r>
                      <a:endParaRPr lang="en-US" sz="3200" b="1" dirty="0" smtClean="0">
                        <a:solidFill>
                          <a:srgbClr val="0000FF"/>
                        </a:solidFill>
                        <a:latin typeface="Comic Sans MS" pitchFamily="66" charset="0"/>
                      </a:endParaRPr>
                    </a:p>
                  </a:txBody>
                  <a:tcPr anchor="ct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D : </a:t>
            </a:r>
            <a:r>
              <a:rPr lang="en-US" b="1" dirty="0" smtClean="0">
                <a:ln w="50800"/>
                <a:solidFill>
                  <a:schemeClr val="bg1">
                    <a:shade val="50000"/>
                  </a:schemeClr>
                </a:solidFill>
              </a:rPr>
              <a:t>300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Compare a thermometer to a barometer.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2438400"/>
            <a:ext cx="4038600" cy="3687763"/>
          </a:xfrm>
        </p:spPr>
        <p:txBody>
          <a:bodyPr/>
          <a:lstStyle/>
          <a:p>
            <a:pPr algn="ctr">
              <a:buNone/>
            </a:pPr>
            <a:r>
              <a:rPr lang="en-US" dirty="0" smtClean="0"/>
              <a:t>A thermometer measures the temperature and the barometer measures air pressure. </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D : </a:t>
            </a:r>
            <a:r>
              <a:rPr lang="en-US" b="1" dirty="0" smtClean="0">
                <a:ln w="50800"/>
                <a:solidFill>
                  <a:schemeClr val="bg1">
                    <a:shade val="50000"/>
                  </a:schemeClr>
                </a:solidFill>
              </a:rPr>
              <a:t>400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What do we use these weather tools to do?</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a:t>Predict the weather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D : </a:t>
            </a:r>
            <a:r>
              <a:rPr lang="en-US" b="1" dirty="0" smtClean="0">
                <a:ln w="50800"/>
                <a:solidFill>
                  <a:schemeClr val="bg1">
                    <a:shade val="50000"/>
                  </a:schemeClr>
                </a:solidFill>
              </a:rPr>
              <a:t>500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Judge which weather tool you believe is the most beneficial to meteorologists.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Open Answer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609600"/>
            <a:ext cx="8229600" cy="3631763"/>
          </a:xfrm>
          <a:prstGeom prst="rect">
            <a:avLst/>
          </a:prstGeom>
          <a:noFill/>
        </p:spPr>
        <p:txBody>
          <a:bodyPr wrap="square" lIns="91440" tIns="45720" rIns="91440" bIns="45720">
            <a:spAutoFit/>
          </a:bodyPr>
          <a:lstStyle/>
          <a:p>
            <a:pPr algn="ctr"/>
            <a:r>
              <a:rPr lang="en-US" sz="115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Daily Double!</a:t>
            </a:r>
            <a:endParaRPr lang="en-US" sz="115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6" name="TextBox 5"/>
          <p:cNvSpPr txBox="1"/>
          <p:nvPr/>
        </p:nvSpPr>
        <p:spPr>
          <a:xfrm>
            <a:off x="1143000" y="5029200"/>
            <a:ext cx="7775398" cy="923330"/>
          </a:xfrm>
          <a:prstGeom prst="rect">
            <a:avLst/>
          </a:prstGeom>
          <a:noFill/>
        </p:spPr>
        <p:txBody>
          <a:bodyPr wrap="none" rtlCol="0">
            <a:spAutoFit/>
          </a:bodyPr>
          <a:lstStyle/>
          <a:p>
            <a:pPr algn="ctr"/>
            <a:r>
              <a:rPr lang="en-US" dirty="0" smtClean="0"/>
              <a:t>As a team, decide how many of the points you already have you wish to wager. </a:t>
            </a:r>
            <a:br>
              <a:rPr lang="en-US" dirty="0" smtClean="0"/>
            </a:br>
            <a:r>
              <a:rPr lang="en-US" dirty="0" smtClean="0"/>
              <a:t>If you get the question correct, you will earn double the points you wagered.</a:t>
            </a:r>
            <a:br>
              <a:rPr lang="en-US" dirty="0" smtClean="0"/>
            </a:br>
            <a:r>
              <a:rPr lang="en-US" dirty="0" smtClean="0"/>
              <a:t>If you get the question incorrect, you will lose the points you wagered. Good luck!</a:t>
            </a:r>
            <a:endParaRPr lang="en-US" dirty="0"/>
          </a:p>
        </p:txBody>
      </p:sp>
      <p:sp>
        <p:nvSpPr>
          <p:cNvPr id="4" name="Action Button: Forward or Next 3">
            <a:hlinkClick r:id="rId3" action="ppaction://hlinksldjump" highlightClick="1"/>
          </p:cNvPr>
          <p:cNvSpPr/>
          <p:nvPr/>
        </p:nvSpPr>
        <p:spPr>
          <a:xfrm>
            <a:off x="3733800" y="4267200"/>
            <a:ext cx="1676400" cy="762000"/>
          </a:xfrm>
          <a:prstGeom prst="actionButtonForwardNex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circle/>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A : 100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This is 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Wind Vane</a:t>
            </a:r>
            <a:endParaRPr lang="en-US" dirty="0"/>
          </a:p>
        </p:txBody>
      </p:sp>
      <p:sp>
        <p:nvSpPr>
          <p:cNvPr id="7" name="Action Button: Home 6">
            <a:hlinkClick r:id="rId3"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wind150.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90800" y="2819400"/>
            <a:ext cx="1905000" cy="1930400"/>
          </a:xfrm>
          <a:prstGeom prst="rect">
            <a:avLst/>
          </a:prstGeom>
        </p:spPr>
      </p:pic>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2000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27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A : </a:t>
            </a:r>
            <a:r>
              <a:rPr lang="en-US" b="1" dirty="0" smtClean="0">
                <a:ln w="50800"/>
                <a:solidFill>
                  <a:schemeClr val="bg1">
                    <a:shade val="50000"/>
                  </a:schemeClr>
                </a:solidFill>
              </a:rPr>
              <a:t>200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normAutofit/>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Define Thermometer: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981200"/>
          </a:xfrm>
        </p:spPr>
        <p:txBody>
          <a:bodyPr>
            <a:normAutofit/>
          </a:bodyPr>
          <a:lstStyle/>
          <a:p>
            <a:pPr algn="ctr">
              <a:buNone/>
            </a:pPr>
            <a:r>
              <a:rPr lang="en-US" dirty="0" smtClean="0"/>
              <a:t>A thermometer is a weather tool used to measure the temperature.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A : </a:t>
            </a:r>
            <a:r>
              <a:rPr lang="en-US" b="1" dirty="0" smtClean="0">
                <a:ln w="50800"/>
                <a:solidFill>
                  <a:schemeClr val="bg1">
                    <a:shade val="50000"/>
                  </a:schemeClr>
                </a:solidFill>
              </a:rPr>
              <a:t>300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Why do we use a rain gauge?</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a:t>To collect and measure rain.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A : </a:t>
            </a:r>
            <a:r>
              <a:rPr lang="en-US" b="1" dirty="0" smtClean="0">
                <a:ln w="50800"/>
                <a:solidFill>
                  <a:schemeClr val="bg1">
                    <a:shade val="50000"/>
                  </a:schemeClr>
                </a:solidFill>
              </a:rPr>
              <a:t>400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 weather tool that measures air pressure. </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Barometer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A : </a:t>
            </a:r>
            <a:r>
              <a:rPr lang="en-US" b="1" dirty="0" smtClean="0">
                <a:ln w="50800"/>
                <a:solidFill>
                  <a:schemeClr val="bg1">
                    <a:shade val="50000"/>
                  </a:schemeClr>
                </a:solidFill>
              </a:rPr>
              <a:t>500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Compare the wind vane and the anemometer</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724400" y="4191000"/>
            <a:ext cx="4267200" cy="2286000"/>
          </a:xfrm>
        </p:spPr>
        <p:txBody>
          <a:bodyPr/>
          <a:lstStyle/>
          <a:p>
            <a:pPr algn="ctr">
              <a:buNone/>
            </a:pPr>
            <a:r>
              <a:rPr lang="en-US" dirty="0" smtClean="0"/>
              <a:t>The wind vane tells us the direction of the wind, the anemometer tells us the wind speed. </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smtClean="0">
                <a:ln w="50800"/>
                <a:solidFill>
                  <a:schemeClr val="bg1">
                    <a:shade val="50000"/>
                  </a:schemeClr>
                </a:solidFill>
              </a:rPr>
              <a:t>B : 100 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This is 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Rain Gauge</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descr="Rain guag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2819400"/>
            <a:ext cx="2590800" cy="2590800"/>
          </a:xfrm>
          <a:prstGeom prst="rect">
            <a:avLst/>
          </a:prstGeom>
        </p:spPr>
      </p:pic>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scene3d>
              <a:camera prst="orthographicFront"/>
              <a:lightRig rig="balanced" dir="t">
                <a:rot lat="0" lon="0" rev="2100000"/>
              </a:lightRig>
            </a:scene3d>
            <a:sp3d extrusionH="57150" prstMaterial="metal">
              <a:bevelT w="38100" h="25400"/>
              <a:contourClr>
                <a:schemeClr val="bg2"/>
              </a:contourClr>
            </a:sp3d>
          </a:bodyPr>
          <a:lstStyle/>
          <a:p>
            <a:pPr algn="r"/>
            <a:r>
              <a:rPr lang="en-US" b="1" dirty="0">
                <a:ln w="50800"/>
                <a:solidFill>
                  <a:schemeClr val="bg1">
                    <a:shade val="50000"/>
                  </a:schemeClr>
                </a:solidFill>
              </a:rPr>
              <a:t>B : </a:t>
            </a:r>
            <a:r>
              <a:rPr lang="en-US" b="1" dirty="0" smtClean="0">
                <a:ln w="50800"/>
                <a:solidFill>
                  <a:schemeClr val="bg1">
                    <a:shade val="50000"/>
                  </a:schemeClr>
                </a:solidFill>
              </a:rPr>
              <a:t>200 </a:t>
            </a:r>
            <a:r>
              <a:rPr lang="en-US" b="1" dirty="0" smtClean="0">
                <a:ln w="50800"/>
                <a:solidFill>
                  <a:schemeClr val="bg1">
                    <a:shade val="50000"/>
                  </a:schemeClr>
                </a:solidFill>
              </a:rPr>
              <a:t>points</a:t>
            </a:r>
            <a:endParaRPr lang="en-US" b="1" dirty="0">
              <a:ln w="50800"/>
              <a:solidFill>
                <a:schemeClr val="bg1">
                  <a:shade val="50000"/>
                </a:schemeClr>
              </a:solidFill>
            </a:endParaRPr>
          </a:p>
        </p:txBody>
      </p:sp>
      <p:sp>
        <p:nvSpPr>
          <p:cNvPr id="5" name="Content Placeholder 4"/>
          <p:cNvSpPr>
            <a:spLocks noGrp="1"/>
          </p:cNvSpPr>
          <p:nvPr>
            <p:ph sz="half" idx="1"/>
          </p:nvPr>
        </p:nvSpPr>
        <p:spPr>
          <a:xfrm>
            <a:off x="1371600" y="1524000"/>
            <a:ext cx="4038600" cy="4525963"/>
          </a:xfrm>
        </p:spPr>
        <p:txBody>
          <a:bodyPr/>
          <a:lstStyle/>
          <a:p>
            <a:pPr>
              <a:buNone/>
            </a:pPr>
            <a:r>
              <a:rPr lang="en-US" dirty="0">
                <a:ln w="18415" cmpd="sng">
                  <a:solidFill>
                    <a:srgbClr val="FFFFFF"/>
                  </a:solidFill>
                  <a:prstDash val="solid"/>
                </a:ln>
                <a:solidFill>
                  <a:srgbClr val="FFFFFF"/>
                </a:solidFill>
                <a:effectLst>
                  <a:outerShdw blurRad="63500" dir="3600000" algn="tl" rotWithShape="0">
                    <a:srgbClr val="000000">
                      <a:alpha val="70000"/>
                    </a:srgbClr>
                  </a:outerShdw>
                </a:effectLst>
              </a:rPr>
              <a:t>This is a…</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Content Placeholder 5"/>
          <p:cNvSpPr>
            <a:spLocks noGrp="1"/>
          </p:cNvSpPr>
          <p:nvPr>
            <p:ph sz="half" idx="2"/>
          </p:nvPr>
        </p:nvSpPr>
        <p:spPr>
          <a:xfrm>
            <a:off x="4648200" y="4495800"/>
            <a:ext cx="4038600" cy="1630363"/>
          </a:xfrm>
        </p:spPr>
        <p:txBody>
          <a:bodyPr/>
          <a:lstStyle/>
          <a:p>
            <a:pPr algn="ctr">
              <a:buNone/>
            </a:pPr>
            <a:r>
              <a:rPr lang="en-US" dirty="0" smtClean="0"/>
              <a:t>Barometer</a:t>
            </a:r>
            <a:endParaRPr lang="en-US" dirty="0"/>
          </a:p>
        </p:txBody>
      </p:sp>
      <p:sp>
        <p:nvSpPr>
          <p:cNvPr id="7" name="Action Button: Home 6">
            <a:hlinkClick r:id="rId2" action="ppaction://hlinksldjump" highlightClick="1"/>
          </p:cNvPr>
          <p:cNvSpPr/>
          <p:nvPr/>
        </p:nvSpPr>
        <p:spPr>
          <a:xfrm>
            <a:off x="457200" y="5943600"/>
            <a:ext cx="838200" cy="685800"/>
          </a:xfrm>
          <a:prstGeom prst="actionButtonHome">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precision_baromete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86000" y="2667000"/>
            <a:ext cx="2249705" cy="2242697"/>
          </a:xfrm>
          <a:prstGeom prst="rect">
            <a:avLst/>
          </a:prstGeom>
        </p:spPr>
      </p:pic>
    </p:spTree>
  </p:cSld>
  <p:clrMapOvr>
    <a:masterClrMapping/>
  </p:clrMapOvr>
  <p:transition xmlns:p14="http://schemas.microsoft.com/office/powerpoint/2010/main" spd="slow">
    <p:pull/>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grpId="0" nodeType="withEffect">
                                  <p:stCondLst>
                                    <p:cond delay="0"/>
                                  </p:stCondLst>
                                  <p:childTnLst>
                                    <p:animScale>
                                      <p:cBhvr>
                                        <p:cTn id="6" dur="2000" fill="hold"/>
                                        <p:tgtEl>
                                          <p:spTgt spid="5">
                                            <p:txEl>
                                              <p:pRg st="0" end="0"/>
                                            </p:txEl>
                                          </p:spTgt>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37"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3000"/>
                                        <p:tgtEl>
                                          <p:spTgt spid="6">
                                            <p:txEl>
                                              <p:pRg st="0" end="0"/>
                                            </p:txEl>
                                          </p:spTgt>
                                        </p:tgtEl>
                                      </p:cBhvr>
                                    </p:animEffect>
                                    <p:anim calcmode="lin" valueType="num">
                                      <p:cBhvr>
                                        <p:cTn id="12" dur="3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3" dur="2700" decel="100000" fill="hold"/>
                                        <p:tgtEl>
                                          <p:spTgt spid="6">
                                            <p:txEl>
                                              <p:pRg st="0" end="0"/>
                                            </p:txEl>
                                          </p:spTgt>
                                        </p:tgtEl>
                                        <p:attrNameLst>
                                          <p:attrName>ppt_y</p:attrName>
                                        </p:attrNameLst>
                                      </p:cBhvr>
                                      <p:tavLst>
                                        <p:tav tm="0">
                                          <p:val>
                                            <p:strVal val="#ppt_y+1"/>
                                          </p:val>
                                        </p:tav>
                                        <p:tav tm="100000">
                                          <p:val>
                                            <p:strVal val="#ppt_y-.03"/>
                                          </p:val>
                                        </p:tav>
                                      </p:tavLst>
                                    </p:anim>
                                    <p:anim calcmode="lin" valueType="num">
                                      <p:cBhvr>
                                        <p:cTn id="14" dur="300" accel="100000" fill="hold">
                                          <p:stCondLst>
                                            <p:cond delay="2700"/>
                                          </p:stCondLst>
                                        </p:cTn>
                                        <p:tgtEl>
                                          <p:spTgt spid="6">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theme/theme1.xml><?xml version="1.0" encoding="utf-8"?>
<a:theme xmlns:a="http://schemas.openxmlformats.org/drawingml/2006/main" name="TC300062169990">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17AC964-F7E6-4833-BBD0-5E7D7802D1C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TC300062169990</Template>
  <TotalTime>132</TotalTime>
  <Words>579</Words>
  <Application>Microsoft Macintosh PowerPoint</Application>
  <PresentationFormat>On-screen Show (4:3)</PresentationFormat>
  <Paragraphs>108</Paragraphs>
  <Slides>23</Slides>
  <Notes>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TC300062169990</vt:lpstr>
      <vt:lpstr>“Jeopardy”</vt:lpstr>
      <vt:lpstr>PowerPoint Presentation</vt:lpstr>
      <vt:lpstr>A : 100 points</vt:lpstr>
      <vt:lpstr>A : 200 points</vt:lpstr>
      <vt:lpstr>A : 300 points</vt:lpstr>
      <vt:lpstr>A : 400 points</vt:lpstr>
      <vt:lpstr>A : 500 points</vt:lpstr>
      <vt:lpstr>B : 100 points</vt:lpstr>
      <vt:lpstr>B : 200 points</vt:lpstr>
      <vt:lpstr>B : 300 points</vt:lpstr>
      <vt:lpstr>B : 400 points</vt:lpstr>
      <vt:lpstr>B : 500 points</vt:lpstr>
      <vt:lpstr>C : 100 points</vt:lpstr>
      <vt:lpstr>C : 200 points</vt:lpstr>
      <vt:lpstr>C : 300 points</vt:lpstr>
      <vt:lpstr>C : 400 points</vt:lpstr>
      <vt:lpstr>C : 500 points</vt:lpstr>
      <vt:lpstr>D : 100 points</vt:lpstr>
      <vt:lpstr>D : 200 points</vt:lpstr>
      <vt:lpstr>D : 300 points</vt:lpstr>
      <vt:lpstr>D : 400 points</vt:lpstr>
      <vt:lpstr>D : 500 points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“Jeopardy”</dc:title>
  <dc:subject/>
  <dc:creator/>
  <cp:keywords/>
  <dc:description/>
  <cp:lastModifiedBy>Jessica Torres</cp:lastModifiedBy>
  <cp:revision>6</cp:revision>
  <dcterms:modified xsi:type="dcterms:W3CDTF">2011-11-14T04:40:09Z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TC300062169990</vt:lpwstr>
  </property>
</Properties>
</file>